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6" r:id="rId3"/>
    <p:sldId id="267" r:id="rId4"/>
    <p:sldId id="259" r:id="rId5"/>
    <p:sldId id="265" r:id="rId6"/>
    <p:sldId id="258" r:id="rId7"/>
    <p:sldId id="260" r:id="rId8"/>
    <p:sldId id="261" r:id="rId9"/>
    <p:sldId id="268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1E1D"/>
    <a:srgbClr val="660033"/>
    <a:srgbClr val="FCE1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4409" autoAdjust="0"/>
  </p:normalViewPr>
  <p:slideViewPr>
    <p:cSldViewPr>
      <p:cViewPr varScale="1">
        <p:scale>
          <a:sx n="74" d="100"/>
          <a:sy n="74" d="100"/>
        </p:scale>
        <p:origin x="-169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AE446-582E-4C85-BA9A-AC9313E85F3F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D59EA-3792-4799-BB47-EF86C234A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410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509F6B4-D3F4-425C-9D52-1DE21382B12B}" type="datetimeFigureOut">
              <a:rPr lang="en-US"/>
              <a:pPr>
                <a:defRPr/>
              </a:pPr>
              <a:t>7/22/2013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CB63A95-709C-464A-8D9F-750B08412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28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B63A95-709C-464A-8D9F-750B08412BB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335210-80E4-46D9-A8BC-AD6ED96CA5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Texas Education Code </a:t>
            </a:r>
            <a:r>
              <a:rPr lang="en-US" dirty="0" smtClean="0">
                <a:latin typeface="Arial"/>
                <a:cs typeface="Arial"/>
              </a:rPr>
              <a:t>§ 25.085</a:t>
            </a: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Who may enforce this statute: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 school attendance officer, who is not a commissioned peace officer, if one has been selected by the school district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school superintendent and the peace officers in the county and district in which the school district is located, if no school attendance officer has been selected.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A peace officer serving as an attendance officer has the following powers and duties concerning enforcement: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 investigate violations of compulsory school attendance requirements;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 enforce compulsory school attendance by:</a:t>
            </a:r>
          </a:p>
          <a:p>
            <a:pPr marL="628650" lvl="1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Referring a student to juvenile court or filing a complain against a student in a county, justice, or municipal court within the new seven day deadline; and</a:t>
            </a:r>
          </a:p>
          <a:p>
            <a:pPr marL="628650" lvl="1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Filing a complaint in a county, justice, or municipal court against a parent for contributing to nonattendance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 serve court-ordered legal process;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 review school attendance records for compliance by each student investigated;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 maintain an investigative record on each violation and related court action;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 make a home visit or otherwise contact the parent of a student who is in violation of school attendance requirements;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 return a student to school; take a student into custody for violations or pursuant to a court order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 peace officer serving as an attendance officer may NOT enter a residence without permission of the parent or of the tenant or owner of the residence, except to lawfully serve court-ordered legal process on the parent.  </a:t>
            </a:r>
            <a:endParaRPr lang="en-US" dirty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9A6B52-DBCC-421E-A10C-C004BEDE944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Texas Education Code </a:t>
            </a:r>
            <a:r>
              <a:rPr lang="en-US" smtClean="0">
                <a:latin typeface="Arial" charset="0"/>
                <a:cs typeface="Arial" charset="0"/>
              </a:rPr>
              <a:t>§ 25.087</a:t>
            </a: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4E1A71-5DAF-4632-94C4-61C23D10B07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Texas Education Code </a:t>
            </a:r>
            <a:r>
              <a:rPr lang="en-US" smtClean="0">
                <a:latin typeface="Arial" charset="0"/>
                <a:cs typeface="Arial" charset="0"/>
              </a:rPr>
              <a:t>§ 25.094</a:t>
            </a: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If a student is 10 or older but younger than 17, the child may also be adjudicated in the juvenile court system for truancy.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86DA0A-EFAA-4E0C-8737-53F72E55B45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The district has discretion to file if the student fails to attend without an excuse on three or more days within a four-week period.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Texas Education Code </a:t>
            </a:r>
            <a:r>
              <a:rPr lang="en-US" smtClean="0">
                <a:latin typeface="Arial" charset="0"/>
                <a:cs typeface="Arial" charset="0"/>
              </a:rPr>
              <a:t>§ 25.094</a:t>
            </a: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514E23-8770-4060-9C67-6191B533E4B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Texas CCP Sec. 45.054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Attend school without unexcused absences;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Attend a preparatory class for the high school equivalency examination, if the court determines that the student is too old to do well in a formal classroom setting;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If the individual is at least 16, take the high school equivalency examination;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Attend a special program that the court determines to be in the individual’s best interest, such as an alcohol and drug abuse program, counseling, work and job skills training, etc.;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Attend a class for students at risk of dropping out of school with the individual’s parent;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Complete reasonable community service requirements;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Participate in a tutoring program, provided by the school, in the academic subjects in which the individual is enrolled for a total number of hours ordered by the court.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The student’s driver’s license may be suspended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If the student doesn’t have a license, the issuance of a license or permit could be denied for up to a year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An order requiring a parent to attend a class for students at risk of dropping out is enforceable by contempt of court.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C035AC-9F10-4A4B-A8EF-20326CC16AB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A school district must also notify a student’s parent if the student has been absent from school without excuse on three days or parts of days within a four-week period.  The notice must inform the parent that: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It is the parent’s duty to monitor the student’s school attendance and require the student to attend school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parent is subject to prosecution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 conference is requested between school officials and the parent to discuss absences</a:t>
            </a:r>
            <a:endParaRPr lang="en-US" dirty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D3AACD-2541-4574-9B1B-894AED52632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“Criminal Negligence” – a person acts with criminal negligence, or is criminally negligent, with respect to circumstances surrounding his conduct or the result for his conduct when </a:t>
            </a:r>
            <a:r>
              <a:rPr lang="en-US" b="1" smtClean="0"/>
              <a:t>he ought to be aware of a substantial and unjustifiable risk that the circumstance exist or the result will occur</a:t>
            </a:r>
          </a:p>
          <a:p>
            <a:pPr eaLnBrk="1" hangingPunct="1">
              <a:spcBef>
                <a:spcPct val="0"/>
              </a:spcBef>
            </a:pPr>
            <a:endParaRPr lang="en-US" b="1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If a court </a:t>
            </a:r>
            <a:r>
              <a:rPr lang="en-US" b="1" smtClean="0"/>
              <a:t>defers disposition</a:t>
            </a:r>
            <a:r>
              <a:rPr lang="en-US" smtClean="0"/>
              <a:t> of a sentence for a parent contributing to non-attendence, the court may require the defendant to provide personal services to a charitable or educational institution as a condition of the deferral.  A court may also order the defendant to attend a program that provides instruction designed to help parents identify and resolve problems that contribute to unexcused absences from school, if such a program is available.  If a parent refuses to obey a court order, the court may punish the parent for contempt of court.</a:t>
            </a: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779ECF-A7D1-4730-AE4E-537DF25B751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 userDrawn="1"/>
        </p:nvSpPr>
        <p:spPr>
          <a:xfrm>
            <a:off x="0" y="0"/>
            <a:ext cx="1219200" cy="6858000"/>
          </a:xfrm>
          <a:prstGeom prst="rect">
            <a:avLst/>
          </a:prstGeom>
          <a:solidFill>
            <a:srgbClr val="531E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1576" y="152400"/>
            <a:ext cx="7391400" cy="2003425"/>
          </a:xfrm>
        </p:spPr>
        <p:txBody>
          <a:bodyPr anchor="b"/>
          <a:lstStyle>
            <a:lvl1pPr algn="l">
              <a:defRPr b="1" baseline="0">
                <a:solidFill>
                  <a:srgbClr val="531E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1576" y="2362200"/>
            <a:ext cx="7391400" cy="5334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531E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76200"/>
          </a:xfrm>
          <a:prstGeom prst="rect">
            <a:avLst/>
          </a:prstGeom>
          <a:solidFill>
            <a:srgbClr val="531E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531E1D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31E1D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31E1D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31E1D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31E1D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531E1D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531E1D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531E1D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531E1D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531E1D"/>
        </a:buClr>
        <a:buFont typeface="Wingdings" pitchFamily="2" charset="2"/>
        <a:buChar char="§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31E1D"/>
        </a:buClr>
        <a:buFont typeface="Wingdings" pitchFamily="2" charset="2"/>
        <a:buChar char="§"/>
        <a:defRPr sz="28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31E1D"/>
        </a:buClr>
        <a:buFont typeface="Wingdings" pitchFamily="2" charset="2"/>
        <a:buChar char="§"/>
        <a:defRPr sz="24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31E1D"/>
        </a:buClr>
        <a:buFont typeface="Wingdings" pitchFamily="2" charset="2"/>
        <a:buChar char="§"/>
        <a:defRPr sz="20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31E1D"/>
        </a:buClr>
        <a:buFont typeface="Wingdings" pitchFamily="2" charset="2"/>
        <a:buChar char="§"/>
        <a:defRPr sz="20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1447800" y="152400"/>
            <a:ext cx="7391400" cy="20574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Failure to Attend School</a:t>
            </a: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87700" y="2266950"/>
            <a:ext cx="3136900" cy="379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Prosecution of Parents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mtClean="0">
                <a:latin typeface="Arial" charset="0"/>
                <a:cs typeface="Arial" charset="0"/>
              </a:rPr>
              <a:t>A school district must notify an absent student’s parent in writing that:</a:t>
            </a:r>
          </a:p>
          <a:p>
            <a:pPr lvl="1" eaLnBrk="1" hangingPunct="1"/>
            <a:r>
              <a:rPr lang="en-US" smtClean="0">
                <a:solidFill>
                  <a:srgbClr val="595959"/>
                </a:solidFill>
                <a:latin typeface="Arial" charset="0"/>
                <a:cs typeface="Arial" charset="0"/>
              </a:rPr>
              <a:t>The student’s parent is subject to prosecution; and</a:t>
            </a:r>
          </a:p>
          <a:p>
            <a:pPr lvl="1" eaLnBrk="1" hangingPunct="1"/>
            <a:r>
              <a:rPr lang="en-US" smtClean="0">
                <a:solidFill>
                  <a:srgbClr val="595959"/>
                </a:solidFill>
                <a:latin typeface="Arial" charset="0"/>
                <a:cs typeface="Arial" charset="0"/>
              </a:rPr>
              <a:t>The student is subject to prosecution or referral to a juvenile court in a county with a population of less than 100,000 for failure to attend school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Prosecution of Parents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A parent commits a Class C misdemeanor if a written warning notice is issued, the parent with </a:t>
            </a:r>
            <a:r>
              <a:rPr lang="en-US" b="1" dirty="0" smtClean="0"/>
              <a:t>criminal negligence</a:t>
            </a:r>
            <a:r>
              <a:rPr lang="en-US" dirty="0" smtClean="0"/>
              <a:t> fails to require the child to attend school as required by law, and the child has absences for the specified amount of time.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It is also a Class C misdemeanor for a parent to fail to attend a hearing after receiving notice to do so.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References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Texas Education Code § 25.0094, 25.0951</a:t>
            </a:r>
          </a:p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Texas Code of Criminal Procedure, Ch. 45</a:t>
            </a:r>
          </a:p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School Crime and Discipline Handbook 2010, Office of the Attorney General of Texas</a:t>
            </a: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Terminal Objective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en-US" smtClean="0">
              <a:latin typeface="Arial" charset="0"/>
              <a:cs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mtClean="0">
                <a:latin typeface="Arial" charset="0"/>
                <a:cs typeface="Arial" charset="0"/>
              </a:rPr>
              <a:t>Upon completion of this module, the participant will be able to identify and understand Texas law with regards to truancy, and the consequences of violating these laws.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Enabling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Describe Texas law related to truancy:  Failure to Attend School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Identify valid excused school absences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Explain sanctions for students who do not comply with the Failure to Attend School law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Explain sanctions for parents whose students do not comply with the Failure to Attend School law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Describe the responsibility of the school district as it relates to truancy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Describe the court’s power in dealing with truancy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Failure to Attend School </a:t>
            </a:r>
            <a:br>
              <a:rPr lang="en-US" dirty="0" smtClean="0"/>
            </a:br>
            <a:r>
              <a:rPr lang="en-US" dirty="0" smtClean="0"/>
              <a:t>TEC – 25.085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Under the Texas compulsory school attendance law, everyone between the ages of six and 18 is required to attend school, unless specifically exempted from doing so.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Who may enforce this statute?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 school attendance officer, who is not a commissioned peace officer, if one has been selected by the school district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school superintendent and the peace officers in the county and district in which the school district is located, if no school attendance officer has been selected.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Excused Absences </a:t>
            </a:r>
            <a:br>
              <a:rPr lang="en-US" dirty="0" smtClean="0"/>
            </a:br>
            <a:r>
              <a:rPr lang="en-US" dirty="0" smtClean="0"/>
              <a:t>TEC – 25.087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Arial" charset="0"/>
                <a:cs typeface="Arial" charset="0"/>
              </a:rPr>
              <a:t>Religious holy days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Arial" charset="0"/>
                <a:cs typeface="Arial" charset="0"/>
              </a:rPr>
              <a:t>Attending required court appearance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Arial" charset="0"/>
                <a:cs typeface="Arial" charset="0"/>
              </a:rPr>
              <a:t>Appearing at government office to apply for US citizenship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Arial" charset="0"/>
                <a:cs typeface="Arial" charset="0"/>
              </a:rPr>
              <a:t>Taking part of a US naturalization oath or ceremony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Arial" charset="0"/>
                <a:cs typeface="Arial" charset="0"/>
              </a:rPr>
              <a:t>Serving as an election clerk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Arial" charset="0"/>
                <a:cs typeface="Arial" charset="0"/>
              </a:rPr>
              <a:t>Temporary absence for doctor visit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Arial" charset="0"/>
                <a:cs typeface="Arial" charset="0"/>
              </a:rPr>
              <a:t>Visiting an institution of higher education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Arial" charset="0"/>
                <a:cs typeface="Arial" charset="0"/>
              </a:rPr>
              <a:t>Sounding “Taps” at a military honors funeral</a:t>
            </a:r>
          </a:p>
          <a:p>
            <a:pPr eaLnBrk="1" hangingPunct="1">
              <a:lnSpc>
                <a:spcPct val="80000"/>
              </a:lnSpc>
            </a:pPr>
            <a:endParaRPr lang="en-US" sz="24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400" smtClean="0">
              <a:latin typeface="Arial" charset="0"/>
              <a:cs typeface="Arial" charset="0"/>
            </a:endParaRPr>
          </a:p>
        </p:txBody>
      </p:sp>
      <p:pic>
        <p:nvPicPr>
          <p:cNvPr id="20483" name="Picture 4" descr="MP900443601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838200"/>
            <a:ext cx="1752600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5" descr="MP900185026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3810000"/>
            <a:ext cx="1430338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Sanctions for Students</a:t>
            </a:r>
            <a:br>
              <a:rPr lang="en-US" dirty="0" smtClean="0"/>
            </a:br>
            <a:r>
              <a:rPr lang="en-US" dirty="0" smtClean="0"/>
              <a:t>TEC – 25.094</a:t>
            </a:r>
            <a:endParaRPr lang="en-US" dirty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31242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800" smtClean="0">
                <a:latin typeface="Arial" charset="0"/>
                <a:cs typeface="Arial" charset="0"/>
              </a:rPr>
              <a:t>An individual may be prosecuted for the Class C misdemeanor of failure to attend school without excuse if he or she fails to attend school on 10 on more days or parts of days within a six-month period in the same school year or on three or more days or parts of days within a four-week period</a:t>
            </a:r>
            <a:r>
              <a:rPr lang="en-US" smtClean="0"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22531" name="WordArt 4"/>
          <p:cNvSpPr>
            <a:spLocks noChangeArrowheads="1" noChangeShapeType="1" noTextEdit="1"/>
          </p:cNvSpPr>
          <p:nvPr/>
        </p:nvSpPr>
        <p:spPr bwMode="auto">
          <a:xfrm>
            <a:off x="3048000" y="4648200"/>
            <a:ext cx="2971800" cy="10668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531E1D"/>
                </a:solidFill>
                <a:latin typeface="Tahoma"/>
                <a:cs typeface="Tahoma"/>
              </a:rPr>
              <a:t>Penalty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Responsibility of the School District</a:t>
            </a:r>
            <a:br>
              <a:rPr lang="en-US" dirty="0" smtClean="0"/>
            </a:br>
            <a:r>
              <a:rPr lang="en-US" dirty="0" smtClean="0"/>
              <a:t>TEC – 25.094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If a student fails to attend school without excuse on 10 or more days or parts of days within a six-month period in the same school year, a school district must: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Within 10 days of the 10</a:t>
            </a:r>
            <a:r>
              <a:rPr lang="en-US" baseline="30000" dirty="0" smtClean="0"/>
              <a:t>th</a:t>
            </a:r>
            <a:r>
              <a:rPr lang="en-US" dirty="0" smtClean="0"/>
              <a:t> absence, file a complaint against the student, the student’s parent, or both, in a county, justice, or municipal court – or in a county with a population of less than 100,000, refer the student to a juvenile court for failure to attend school; or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Refer the student to a juvenile court for CINS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Court’s Response</a:t>
            </a:r>
            <a:br>
              <a:rPr lang="en-US" dirty="0" smtClean="0"/>
            </a:br>
            <a:r>
              <a:rPr lang="en-US" dirty="0" smtClean="0"/>
              <a:t>CCP – 45.054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If a court finds that an individual engaged in failure to attend school, the court has several options of what it may require a student to do.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25" y="3276600"/>
            <a:ext cx="2886075" cy="29241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Courts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 smtClean="0"/>
              <a:t>What could the court order 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 smtClean="0"/>
              <a:t>a student to do?  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3000" dirty="0" smtClean="0"/>
              <a:t>Attend school without unexcused absences;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3000" dirty="0" smtClean="0"/>
              <a:t>Attend a GED program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3000" dirty="0" smtClean="0"/>
              <a:t>Attend a special program that the court determines to be in the individual’s best interest, such as an alcohol and drug abuse program, counseling, work and job skills training, etc.;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3000" dirty="0" smtClean="0"/>
              <a:t>Attend a class for students at risk of dropping out of school with the individual’s parent;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3000" dirty="0" smtClean="0"/>
              <a:t>Community Service 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3000" dirty="0" smtClean="0"/>
              <a:t>Participate in a tutoring program,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en-US" sz="3000" dirty="0" smtClean="0"/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1432</Words>
  <Application>Microsoft Office PowerPoint</Application>
  <PresentationFormat>On-screen Show (4:3)</PresentationFormat>
  <Paragraphs>116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Failure to Attend School</vt:lpstr>
      <vt:lpstr>Terminal Objective</vt:lpstr>
      <vt:lpstr>Enabling Objectives</vt:lpstr>
      <vt:lpstr>Failure to Attend School  TEC – 25.085</vt:lpstr>
      <vt:lpstr> Excused Absences  TEC – 25.087 </vt:lpstr>
      <vt:lpstr>Sanctions for Students TEC – 25.094</vt:lpstr>
      <vt:lpstr>Responsibility of the School District TEC – 25.094</vt:lpstr>
      <vt:lpstr>Court’s Response CCP – 45.054</vt:lpstr>
      <vt:lpstr>Courts Response</vt:lpstr>
      <vt:lpstr>Prosecution of Parents</vt:lpstr>
      <vt:lpstr>Prosecution of Parents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R Andrus</dc:creator>
  <cp:lastModifiedBy>Rick</cp:lastModifiedBy>
  <cp:revision>27</cp:revision>
  <dcterms:created xsi:type="dcterms:W3CDTF">2012-02-07T16:56:31Z</dcterms:created>
  <dcterms:modified xsi:type="dcterms:W3CDTF">2013-07-22T22:28:20Z</dcterms:modified>
</cp:coreProperties>
</file>